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9"/>
  </p:notesMasterIdLst>
  <p:handoutMasterIdLst>
    <p:handoutMasterId r:id="rId10"/>
  </p:handoutMasterIdLst>
  <p:sldIdLst>
    <p:sldId id="269" r:id="rId2"/>
    <p:sldId id="276" r:id="rId3"/>
    <p:sldId id="273" r:id="rId4"/>
    <p:sldId id="280" r:id="rId5"/>
    <p:sldId id="291" r:id="rId6"/>
    <p:sldId id="271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2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24" userDrawn="1">
          <p15:clr>
            <a:srgbClr val="A4A3A4"/>
          </p15:clr>
        </p15:guide>
        <p15:guide id="5" orient="horz" pos="3840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  <p15:guide id="7" orient="horz" pos="1608" userDrawn="1">
          <p15:clr>
            <a:srgbClr val="A4A3A4"/>
          </p15:clr>
        </p15:guide>
        <p15:guide id="8" pos="2712" userDrawn="1">
          <p15:clr>
            <a:srgbClr val="A4A3A4"/>
          </p15:clr>
        </p15:guide>
        <p15:guide id="9" pos="4968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E6"/>
    <a:srgbClr val="007BB9"/>
    <a:srgbClr val="0285C6"/>
    <a:srgbClr val="DEA02B"/>
    <a:srgbClr val="000000"/>
    <a:srgbClr val="959FD6"/>
    <a:srgbClr val="ADB5DF"/>
    <a:srgbClr val="6472C3"/>
    <a:srgbClr val="0EAAE3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6" autoAdjust="0"/>
    <p:restoredTop sz="96341" autoAdjust="0"/>
  </p:normalViewPr>
  <p:slideViewPr>
    <p:cSldViewPr snapToGrid="0">
      <p:cViewPr varScale="1">
        <p:scale>
          <a:sx n="112" d="100"/>
          <a:sy n="112" d="100"/>
        </p:scale>
        <p:origin x="208" y="256"/>
      </p:cViewPr>
      <p:guideLst>
        <p:guide orient="horz" pos="2712"/>
        <p:guide pos="456"/>
        <p:guide pos="7224"/>
        <p:guide orient="horz" pos="3840"/>
        <p:guide orient="horz" pos="480"/>
        <p:guide orient="horz" pos="1608"/>
        <p:guide pos="2712"/>
        <p:guide pos="4968"/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6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8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F55F-8596-4ED6-A487-C5C49AFFE812}" type="datetimeFigureOut">
              <a:rPr lang="id-ID" smtClean="0"/>
              <a:t>19/08/22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0106B-FE1C-4EDD-AE60-AB8F600726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235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776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938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64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20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13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BA57AE-99BF-4D98-8E1B-65E6C9585E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3999" y="1162799"/>
            <a:ext cx="4572000" cy="4532400"/>
          </a:xfrm>
          <a:custGeom>
            <a:avLst/>
            <a:gdLst>
              <a:gd name="connsiteX0" fmla="*/ 0 w 4572000"/>
              <a:gd name="connsiteY0" fmla="*/ 0 h 4532400"/>
              <a:gd name="connsiteX1" fmla="*/ 4572000 w 4572000"/>
              <a:gd name="connsiteY1" fmla="*/ 0 h 4532400"/>
              <a:gd name="connsiteX2" fmla="*/ 4572000 w 4572000"/>
              <a:gd name="connsiteY2" fmla="*/ 4532400 h 4532400"/>
              <a:gd name="connsiteX3" fmla="*/ 0 w 4572000"/>
              <a:gd name="connsiteY3" fmla="*/ 4532400 h 45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32400">
                <a:moveTo>
                  <a:pt x="0" y="0"/>
                </a:moveTo>
                <a:lnTo>
                  <a:pt x="4572000" y="0"/>
                </a:lnTo>
                <a:lnTo>
                  <a:pt x="4572000" y="4532400"/>
                </a:lnTo>
                <a:lnTo>
                  <a:pt x="0" y="4532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576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3FF5862-C4D6-4B3B-9122-B7A4E5F4FB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328" y="1756928"/>
            <a:ext cx="1925490" cy="3355856"/>
          </a:xfrm>
          <a:custGeom>
            <a:avLst/>
            <a:gdLst>
              <a:gd name="connsiteX0" fmla="*/ 0 w 1925490"/>
              <a:gd name="connsiteY0" fmla="*/ 0 h 3355856"/>
              <a:gd name="connsiteX1" fmla="*/ 1925490 w 1925490"/>
              <a:gd name="connsiteY1" fmla="*/ 0 h 3355856"/>
              <a:gd name="connsiteX2" fmla="*/ 1925490 w 1925490"/>
              <a:gd name="connsiteY2" fmla="*/ 3355856 h 3355856"/>
              <a:gd name="connsiteX3" fmla="*/ 0 w 1925490"/>
              <a:gd name="connsiteY3" fmla="*/ 3355856 h 33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5490" h="3355856">
                <a:moveTo>
                  <a:pt x="0" y="0"/>
                </a:moveTo>
                <a:lnTo>
                  <a:pt x="1925490" y="0"/>
                </a:lnTo>
                <a:lnTo>
                  <a:pt x="1925490" y="3355856"/>
                </a:lnTo>
                <a:lnTo>
                  <a:pt x="0" y="33558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0250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EDDE3B-6A60-453B-9166-A031B7F65B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259" y="961203"/>
            <a:ext cx="3686425" cy="4924562"/>
          </a:xfrm>
          <a:custGeom>
            <a:avLst/>
            <a:gdLst>
              <a:gd name="connsiteX0" fmla="*/ 0 w 3686425"/>
              <a:gd name="connsiteY0" fmla="*/ 0 h 4924562"/>
              <a:gd name="connsiteX1" fmla="*/ 3686425 w 3686425"/>
              <a:gd name="connsiteY1" fmla="*/ 0 h 4924562"/>
              <a:gd name="connsiteX2" fmla="*/ 3686425 w 3686425"/>
              <a:gd name="connsiteY2" fmla="*/ 4924562 h 4924562"/>
              <a:gd name="connsiteX3" fmla="*/ 0 w 3686425"/>
              <a:gd name="connsiteY3" fmla="*/ 4924562 h 492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425" h="4924562">
                <a:moveTo>
                  <a:pt x="0" y="0"/>
                </a:moveTo>
                <a:lnTo>
                  <a:pt x="3686425" y="0"/>
                </a:lnTo>
                <a:lnTo>
                  <a:pt x="3686425" y="4924562"/>
                </a:lnTo>
                <a:lnTo>
                  <a:pt x="0" y="49245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034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5401FF-6AFF-43C4-8242-890186EF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3113" y="980673"/>
            <a:ext cx="4274039" cy="4274055"/>
          </a:xfrm>
          <a:custGeom>
            <a:avLst/>
            <a:gdLst>
              <a:gd name="connsiteX0" fmla="*/ 0 w 4274039"/>
              <a:gd name="connsiteY0" fmla="*/ 0 h 4274055"/>
              <a:gd name="connsiteX1" fmla="*/ 4274039 w 4274039"/>
              <a:gd name="connsiteY1" fmla="*/ 0 h 4274055"/>
              <a:gd name="connsiteX2" fmla="*/ 4274039 w 4274039"/>
              <a:gd name="connsiteY2" fmla="*/ 4274055 h 4274055"/>
              <a:gd name="connsiteX3" fmla="*/ 0 w 4274039"/>
              <a:gd name="connsiteY3" fmla="*/ 4274055 h 427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4039" h="4274055">
                <a:moveTo>
                  <a:pt x="0" y="0"/>
                </a:moveTo>
                <a:lnTo>
                  <a:pt x="4274039" y="0"/>
                </a:lnTo>
                <a:lnTo>
                  <a:pt x="4274039" y="4274055"/>
                </a:lnTo>
                <a:lnTo>
                  <a:pt x="0" y="42740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784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98DC8-E6F5-41C1-8400-9193F372B4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44277" cy="6858000"/>
          </a:xfrm>
          <a:custGeom>
            <a:avLst/>
            <a:gdLst>
              <a:gd name="connsiteX0" fmla="*/ 0 w 4444277"/>
              <a:gd name="connsiteY0" fmla="*/ 0 h 6858000"/>
              <a:gd name="connsiteX1" fmla="*/ 4444277 w 4444277"/>
              <a:gd name="connsiteY1" fmla="*/ 0 h 6858000"/>
              <a:gd name="connsiteX2" fmla="*/ 4444277 w 4444277"/>
              <a:gd name="connsiteY2" fmla="*/ 6858000 h 6858000"/>
              <a:gd name="connsiteX3" fmla="*/ 0 w 4444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4277" h="6858000">
                <a:moveTo>
                  <a:pt x="0" y="0"/>
                </a:moveTo>
                <a:lnTo>
                  <a:pt x="4444277" y="0"/>
                </a:lnTo>
                <a:lnTo>
                  <a:pt x="444427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4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E5EC43-8F45-4093-84C9-B416EAF667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2877" y="1162800"/>
            <a:ext cx="5446645" cy="4075122"/>
          </a:xfrm>
          <a:custGeom>
            <a:avLst/>
            <a:gdLst>
              <a:gd name="connsiteX0" fmla="*/ 0 w 5446645"/>
              <a:gd name="connsiteY0" fmla="*/ 0 h 4075122"/>
              <a:gd name="connsiteX1" fmla="*/ 5446645 w 5446645"/>
              <a:gd name="connsiteY1" fmla="*/ 0 h 4075122"/>
              <a:gd name="connsiteX2" fmla="*/ 5446645 w 5446645"/>
              <a:gd name="connsiteY2" fmla="*/ 4075122 h 4075122"/>
              <a:gd name="connsiteX3" fmla="*/ 0 w 5446645"/>
              <a:gd name="connsiteY3" fmla="*/ 4075122 h 40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6645" h="4075122">
                <a:moveTo>
                  <a:pt x="0" y="0"/>
                </a:moveTo>
                <a:lnTo>
                  <a:pt x="5446645" y="0"/>
                </a:lnTo>
                <a:lnTo>
                  <a:pt x="5446645" y="4075122"/>
                </a:lnTo>
                <a:lnTo>
                  <a:pt x="0" y="40751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7541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4BC469-8E38-4891-A883-2E355AC13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5972" y="1114075"/>
            <a:ext cx="4141322" cy="3791061"/>
          </a:xfrm>
          <a:custGeom>
            <a:avLst/>
            <a:gdLst>
              <a:gd name="connsiteX0" fmla="*/ 0 w 4141322"/>
              <a:gd name="connsiteY0" fmla="*/ 0 h 3791061"/>
              <a:gd name="connsiteX1" fmla="*/ 4141322 w 4141322"/>
              <a:gd name="connsiteY1" fmla="*/ 0 h 3791061"/>
              <a:gd name="connsiteX2" fmla="*/ 4141322 w 4141322"/>
              <a:gd name="connsiteY2" fmla="*/ 3791061 h 3791061"/>
              <a:gd name="connsiteX3" fmla="*/ 0 w 4141322"/>
              <a:gd name="connsiteY3" fmla="*/ 3791061 h 37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322" h="3791061">
                <a:moveTo>
                  <a:pt x="0" y="0"/>
                </a:moveTo>
                <a:lnTo>
                  <a:pt x="4141322" y="0"/>
                </a:lnTo>
                <a:lnTo>
                  <a:pt x="4141322" y="3791061"/>
                </a:lnTo>
                <a:lnTo>
                  <a:pt x="0" y="37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793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A1FD45-1A9F-407E-BB4F-9154E02CCB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5894" y="2411162"/>
            <a:ext cx="3544333" cy="2916835"/>
          </a:xfrm>
          <a:custGeom>
            <a:avLst/>
            <a:gdLst>
              <a:gd name="connsiteX0" fmla="*/ 0 w 3544333"/>
              <a:gd name="connsiteY0" fmla="*/ 0 h 2916835"/>
              <a:gd name="connsiteX1" fmla="*/ 3544333 w 3544333"/>
              <a:gd name="connsiteY1" fmla="*/ 0 h 2916835"/>
              <a:gd name="connsiteX2" fmla="*/ 3544333 w 3544333"/>
              <a:gd name="connsiteY2" fmla="*/ 2916835 h 2916835"/>
              <a:gd name="connsiteX3" fmla="*/ 0 w 3544333"/>
              <a:gd name="connsiteY3" fmla="*/ 2916835 h 29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4333" h="2916835">
                <a:moveTo>
                  <a:pt x="0" y="0"/>
                </a:moveTo>
                <a:lnTo>
                  <a:pt x="3544333" y="0"/>
                </a:lnTo>
                <a:lnTo>
                  <a:pt x="3544333" y="2916835"/>
                </a:lnTo>
                <a:lnTo>
                  <a:pt x="0" y="29168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6C2155-1DDF-4977-BB08-443A2CF010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15214" y="2411162"/>
            <a:ext cx="3544333" cy="2916835"/>
          </a:xfrm>
          <a:custGeom>
            <a:avLst/>
            <a:gdLst>
              <a:gd name="connsiteX0" fmla="*/ 0 w 3544333"/>
              <a:gd name="connsiteY0" fmla="*/ 0 h 2916835"/>
              <a:gd name="connsiteX1" fmla="*/ 3544333 w 3544333"/>
              <a:gd name="connsiteY1" fmla="*/ 0 h 2916835"/>
              <a:gd name="connsiteX2" fmla="*/ 3544333 w 3544333"/>
              <a:gd name="connsiteY2" fmla="*/ 2916835 h 2916835"/>
              <a:gd name="connsiteX3" fmla="*/ 0 w 3544333"/>
              <a:gd name="connsiteY3" fmla="*/ 2916835 h 29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4333" h="2916835">
                <a:moveTo>
                  <a:pt x="0" y="0"/>
                </a:moveTo>
                <a:lnTo>
                  <a:pt x="3544333" y="0"/>
                </a:lnTo>
                <a:lnTo>
                  <a:pt x="3544333" y="2916835"/>
                </a:lnTo>
                <a:lnTo>
                  <a:pt x="0" y="29168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7924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432EE9C-84E5-45B2-AEF0-9E7DA1036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044" y="2240789"/>
            <a:ext cx="2348581" cy="3019920"/>
          </a:xfrm>
          <a:custGeom>
            <a:avLst/>
            <a:gdLst>
              <a:gd name="connsiteX0" fmla="*/ 0 w 2348581"/>
              <a:gd name="connsiteY0" fmla="*/ 0 h 3019920"/>
              <a:gd name="connsiteX1" fmla="*/ 2348581 w 2348581"/>
              <a:gd name="connsiteY1" fmla="*/ 0 h 3019920"/>
              <a:gd name="connsiteX2" fmla="*/ 2348581 w 2348581"/>
              <a:gd name="connsiteY2" fmla="*/ 3019920 h 3019920"/>
              <a:gd name="connsiteX3" fmla="*/ 0 w 2348581"/>
              <a:gd name="connsiteY3" fmla="*/ 3019920 h 30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581" h="3019920">
                <a:moveTo>
                  <a:pt x="0" y="0"/>
                </a:moveTo>
                <a:lnTo>
                  <a:pt x="2348581" y="0"/>
                </a:lnTo>
                <a:lnTo>
                  <a:pt x="2348581" y="3019920"/>
                </a:lnTo>
                <a:lnTo>
                  <a:pt x="0" y="30199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08DB58-0457-4725-8E5F-E67890B7F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40624" y="2240789"/>
            <a:ext cx="2348581" cy="3019920"/>
          </a:xfrm>
          <a:custGeom>
            <a:avLst/>
            <a:gdLst>
              <a:gd name="connsiteX0" fmla="*/ 0 w 2348581"/>
              <a:gd name="connsiteY0" fmla="*/ 0 h 3019920"/>
              <a:gd name="connsiteX1" fmla="*/ 2348581 w 2348581"/>
              <a:gd name="connsiteY1" fmla="*/ 0 h 3019920"/>
              <a:gd name="connsiteX2" fmla="*/ 2348581 w 2348581"/>
              <a:gd name="connsiteY2" fmla="*/ 3019920 h 3019920"/>
              <a:gd name="connsiteX3" fmla="*/ 0 w 2348581"/>
              <a:gd name="connsiteY3" fmla="*/ 3019920 h 30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581" h="3019920">
                <a:moveTo>
                  <a:pt x="0" y="0"/>
                </a:moveTo>
                <a:lnTo>
                  <a:pt x="2348581" y="0"/>
                </a:lnTo>
                <a:lnTo>
                  <a:pt x="2348581" y="3019920"/>
                </a:lnTo>
                <a:lnTo>
                  <a:pt x="0" y="30199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BC0F3-7A3B-4EC5-8130-316B47679B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9203" y="2240789"/>
            <a:ext cx="2348581" cy="3019920"/>
          </a:xfrm>
          <a:custGeom>
            <a:avLst/>
            <a:gdLst>
              <a:gd name="connsiteX0" fmla="*/ 0 w 2348581"/>
              <a:gd name="connsiteY0" fmla="*/ 0 h 3019920"/>
              <a:gd name="connsiteX1" fmla="*/ 2348581 w 2348581"/>
              <a:gd name="connsiteY1" fmla="*/ 0 h 3019920"/>
              <a:gd name="connsiteX2" fmla="*/ 2348581 w 2348581"/>
              <a:gd name="connsiteY2" fmla="*/ 3019920 h 3019920"/>
              <a:gd name="connsiteX3" fmla="*/ 0 w 2348581"/>
              <a:gd name="connsiteY3" fmla="*/ 3019920 h 30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581" h="3019920">
                <a:moveTo>
                  <a:pt x="0" y="0"/>
                </a:moveTo>
                <a:lnTo>
                  <a:pt x="2348581" y="0"/>
                </a:lnTo>
                <a:lnTo>
                  <a:pt x="2348581" y="3019920"/>
                </a:lnTo>
                <a:lnTo>
                  <a:pt x="0" y="30199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177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B0A905-75EA-44AB-A16C-AA18D14011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7939" y="1389265"/>
            <a:ext cx="2355186" cy="4089142"/>
          </a:xfrm>
          <a:custGeom>
            <a:avLst/>
            <a:gdLst>
              <a:gd name="connsiteX0" fmla="*/ 0 w 2355186"/>
              <a:gd name="connsiteY0" fmla="*/ 0 h 4089142"/>
              <a:gd name="connsiteX1" fmla="*/ 2355186 w 2355186"/>
              <a:gd name="connsiteY1" fmla="*/ 0 h 4089142"/>
              <a:gd name="connsiteX2" fmla="*/ 2355186 w 2355186"/>
              <a:gd name="connsiteY2" fmla="*/ 4089142 h 4089142"/>
              <a:gd name="connsiteX3" fmla="*/ 0 w 2355186"/>
              <a:gd name="connsiteY3" fmla="*/ 4089142 h 408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186" h="4089142">
                <a:moveTo>
                  <a:pt x="0" y="0"/>
                </a:moveTo>
                <a:lnTo>
                  <a:pt x="2355186" y="0"/>
                </a:lnTo>
                <a:lnTo>
                  <a:pt x="2355186" y="4089142"/>
                </a:lnTo>
                <a:lnTo>
                  <a:pt x="0" y="40891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897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5AB0C5-70AB-47B0-A8C0-3A25AF0DEE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2438" y="997200"/>
            <a:ext cx="4313163" cy="5860800"/>
          </a:xfrm>
          <a:custGeom>
            <a:avLst/>
            <a:gdLst>
              <a:gd name="connsiteX0" fmla="*/ 0 w 4313163"/>
              <a:gd name="connsiteY0" fmla="*/ 0 h 5860800"/>
              <a:gd name="connsiteX1" fmla="*/ 4313163 w 4313163"/>
              <a:gd name="connsiteY1" fmla="*/ 0 h 5860800"/>
              <a:gd name="connsiteX2" fmla="*/ 4313163 w 4313163"/>
              <a:gd name="connsiteY2" fmla="*/ 5860800 h 5860800"/>
              <a:gd name="connsiteX3" fmla="*/ 0 w 4313163"/>
              <a:gd name="connsiteY3" fmla="*/ 5860800 h 5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3163" h="5860800">
                <a:moveTo>
                  <a:pt x="0" y="0"/>
                </a:moveTo>
                <a:lnTo>
                  <a:pt x="4313163" y="0"/>
                </a:lnTo>
                <a:lnTo>
                  <a:pt x="4313163" y="5860800"/>
                </a:lnTo>
                <a:lnTo>
                  <a:pt x="0" y="5860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096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EA019A-4D35-40B5-ADD6-4247094C8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4717" y="2937731"/>
            <a:ext cx="4234069" cy="2664000"/>
          </a:xfrm>
          <a:custGeom>
            <a:avLst/>
            <a:gdLst>
              <a:gd name="connsiteX0" fmla="*/ 0 w 4234069"/>
              <a:gd name="connsiteY0" fmla="*/ 0 h 2664000"/>
              <a:gd name="connsiteX1" fmla="*/ 4234069 w 4234069"/>
              <a:gd name="connsiteY1" fmla="*/ 0 h 2664000"/>
              <a:gd name="connsiteX2" fmla="*/ 4234069 w 4234069"/>
              <a:gd name="connsiteY2" fmla="*/ 2664000 h 2664000"/>
              <a:gd name="connsiteX3" fmla="*/ 0 w 4234069"/>
              <a:gd name="connsiteY3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069" h="2664000">
                <a:moveTo>
                  <a:pt x="0" y="0"/>
                </a:moveTo>
                <a:lnTo>
                  <a:pt x="4234069" y="0"/>
                </a:lnTo>
                <a:lnTo>
                  <a:pt x="4234069" y="2664000"/>
                </a:lnTo>
                <a:lnTo>
                  <a:pt x="0" y="266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579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1644D8-FE3E-425D-A3A9-F4C30D11D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5311" y="892802"/>
            <a:ext cx="4243191" cy="5072394"/>
          </a:xfrm>
          <a:custGeom>
            <a:avLst/>
            <a:gdLst>
              <a:gd name="connsiteX0" fmla="*/ 0 w 4243191"/>
              <a:gd name="connsiteY0" fmla="*/ 0 h 5072394"/>
              <a:gd name="connsiteX1" fmla="*/ 4243191 w 4243191"/>
              <a:gd name="connsiteY1" fmla="*/ 0 h 5072394"/>
              <a:gd name="connsiteX2" fmla="*/ 4243191 w 4243191"/>
              <a:gd name="connsiteY2" fmla="*/ 5072394 h 5072394"/>
              <a:gd name="connsiteX3" fmla="*/ 0 w 4243191"/>
              <a:gd name="connsiteY3" fmla="*/ 5072394 h 507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3191" h="5072394">
                <a:moveTo>
                  <a:pt x="0" y="0"/>
                </a:moveTo>
                <a:lnTo>
                  <a:pt x="4243191" y="0"/>
                </a:lnTo>
                <a:lnTo>
                  <a:pt x="4243191" y="5072394"/>
                </a:lnTo>
                <a:lnTo>
                  <a:pt x="0" y="50723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8452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F3FEEE-EAD9-4963-AD4D-2604B57C85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2236" y="871944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FB38918-B033-4F2E-A358-615C1DD09D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3781" y="871944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EA6F5F6-49E2-46D1-9012-B31E9015DD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5327" y="871944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11406A-3358-4C7A-96A2-2BD8DBE97F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779" y="3466057"/>
            <a:ext cx="5088280" cy="2520000"/>
          </a:xfrm>
          <a:custGeom>
            <a:avLst/>
            <a:gdLst>
              <a:gd name="connsiteX0" fmla="*/ 0 w 5088280"/>
              <a:gd name="connsiteY0" fmla="*/ 0 h 2520000"/>
              <a:gd name="connsiteX1" fmla="*/ 5088280 w 5088280"/>
              <a:gd name="connsiteY1" fmla="*/ 0 h 2520000"/>
              <a:gd name="connsiteX2" fmla="*/ 5088280 w 5088280"/>
              <a:gd name="connsiteY2" fmla="*/ 2520000 h 2520000"/>
              <a:gd name="connsiteX3" fmla="*/ 0 w 508828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8280" h="2520000">
                <a:moveTo>
                  <a:pt x="0" y="0"/>
                </a:moveTo>
                <a:lnTo>
                  <a:pt x="5088280" y="0"/>
                </a:lnTo>
                <a:lnTo>
                  <a:pt x="5088280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379393D-B674-411B-820E-08EA00733B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82236" y="3466057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3551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EA5049-211A-47E2-B8EE-ECB7607AA4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9200" y="980432"/>
            <a:ext cx="5116799" cy="5877567"/>
          </a:xfrm>
          <a:custGeom>
            <a:avLst/>
            <a:gdLst>
              <a:gd name="connsiteX0" fmla="*/ 0 w 5116799"/>
              <a:gd name="connsiteY0" fmla="*/ 0 h 5877567"/>
              <a:gd name="connsiteX1" fmla="*/ 5116799 w 5116799"/>
              <a:gd name="connsiteY1" fmla="*/ 0 h 5877567"/>
              <a:gd name="connsiteX2" fmla="*/ 5116799 w 5116799"/>
              <a:gd name="connsiteY2" fmla="*/ 5877567 h 5877567"/>
              <a:gd name="connsiteX3" fmla="*/ 0 w 5116799"/>
              <a:gd name="connsiteY3" fmla="*/ 5877567 h 587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799" h="5877567">
                <a:moveTo>
                  <a:pt x="0" y="0"/>
                </a:moveTo>
                <a:lnTo>
                  <a:pt x="5116799" y="0"/>
                </a:lnTo>
                <a:lnTo>
                  <a:pt x="5116799" y="5877567"/>
                </a:lnTo>
                <a:lnTo>
                  <a:pt x="0" y="58775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949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3331E9E-E05B-4497-85D8-42BF920279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79789" y="576469"/>
            <a:ext cx="4025348" cy="5705062"/>
          </a:xfrm>
          <a:custGeom>
            <a:avLst/>
            <a:gdLst>
              <a:gd name="connsiteX0" fmla="*/ 0 w 4025348"/>
              <a:gd name="connsiteY0" fmla="*/ 0 h 5705062"/>
              <a:gd name="connsiteX1" fmla="*/ 4025348 w 4025348"/>
              <a:gd name="connsiteY1" fmla="*/ 0 h 5705062"/>
              <a:gd name="connsiteX2" fmla="*/ 4025348 w 4025348"/>
              <a:gd name="connsiteY2" fmla="*/ 5705062 h 5705062"/>
              <a:gd name="connsiteX3" fmla="*/ 0 w 4025348"/>
              <a:gd name="connsiteY3" fmla="*/ 5705062 h 570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5348" h="5705062">
                <a:moveTo>
                  <a:pt x="0" y="0"/>
                </a:moveTo>
                <a:lnTo>
                  <a:pt x="4025348" y="0"/>
                </a:lnTo>
                <a:lnTo>
                  <a:pt x="4025348" y="5705062"/>
                </a:lnTo>
                <a:lnTo>
                  <a:pt x="0" y="5705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074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EFEEEE-ED89-4BA2-8BF8-89C8DACE4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54972"/>
            <a:ext cx="4333461" cy="6016911"/>
          </a:xfrm>
          <a:custGeom>
            <a:avLst/>
            <a:gdLst>
              <a:gd name="connsiteX0" fmla="*/ 0 w 4333461"/>
              <a:gd name="connsiteY0" fmla="*/ 0 h 6016911"/>
              <a:gd name="connsiteX1" fmla="*/ 4333461 w 4333461"/>
              <a:gd name="connsiteY1" fmla="*/ 0 h 6016911"/>
              <a:gd name="connsiteX2" fmla="*/ 4333461 w 4333461"/>
              <a:gd name="connsiteY2" fmla="*/ 6016911 h 6016911"/>
              <a:gd name="connsiteX3" fmla="*/ 0 w 4333461"/>
              <a:gd name="connsiteY3" fmla="*/ 6016911 h 601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3461" h="6016911">
                <a:moveTo>
                  <a:pt x="0" y="0"/>
                </a:moveTo>
                <a:lnTo>
                  <a:pt x="4333461" y="0"/>
                </a:lnTo>
                <a:lnTo>
                  <a:pt x="4333461" y="6016911"/>
                </a:lnTo>
                <a:lnTo>
                  <a:pt x="0" y="60169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449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2CFFDE2-C1D2-45C1-B69F-BD7C039AD4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3197" y="1025430"/>
            <a:ext cx="5638263" cy="5832570"/>
          </a:xfrm>
          <a:custGeom>
            <a:avLst/>
            <a:gdLst>
              <a:gd name="connsiteX0" fmla="*/ 1 w 5638263"/>
              <a:gd name="connsiteY0" fmla="*/ 0 h 5832570"/>
              <a:gd name="connsiteX1" fmla="*/ 5638263 w 5638263"/>
              <a:gd name="connsiteY1" fmla="*/ 0 h 5832570"/>
              <a:gd name="connsiteX2" fmla="*/ 5638263 w 5638263"/>
              <a:gd name="connsiteY2" fmla="*/ 5832570 h 5832570"/>
              <a:gd name="connsiteX3" fmla="*/ 1 w 5638263"/>
              <a:gd name="connsiteY3" fmla="*/ 5832570 h 5832570"/>
              <a:gd name="connsiteX4" fmla="*/ 1 w 5638263"/>
              <a:gd name="connsiteY4" fmla="*/ 4370459 h 5832570"/>
              <a:gd name="connsiteX5" fmla="*/ 0 w 5638263"/>
              <a:gd name="connsiteY5" fmla="*/ 4370459 h 5832570"/>
              <a:gd name="connsiteX6" fmla="*/ 0 w 5638263"/>
              <a:gd name="connsiteY6" fmla="*/ 2218589 h 5832570"/>
              <a:gd name="connsiteX7" fmla="*/ 1 w 5638263"/>
              <a:gd name="connsiteY7" fmla="*/ 2218589 h 583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38263" h="5832570">
                <a:moveTo>
                  <a:pt x="1" y="0"/>
                </a:moveTo>
                <a:lnTo>
                  <a:pt x="5638263" y="0"/>
                </a:lnTo>
                <a:lnTo>
                  <a:pt x="5638263" y="5832570"/>
                </a:lnTo>
                <a:lnTo>
                  <a:pt x="1" y="5832570"/>
                </a:lnTo>
                <a:lnTo>
                  <a:pt x="1" y="4370459"/>
                </a:lnTo>
                <a:lnTo>
                  <a:pt x="0" y="4370459"/>
                </a:lnTo>
                <a:lnTo>
                  <a:pt x="0" y="2218589"/>
                </a:lnTo>
                <a:lnTo>
                  <a:pt x="1" y="22185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935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90E7C3-9E67-4433-AEB0-87CB4BA1B5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7125" y="2524747"/>
            <a:ext cx="4105506" cy="4333253"/>
          </a:xfrm>
          <a:custGeom>
            <a:avLst/>
            <a:gdLst>
              <a:gd name="connsiteX0" fmla="*/ 0 w 4105506"/>
              <a:gd name="connsiteY0" fmla="*/ 0 h 4333253"/>
              <a:gd name="connsiteX1" fmla="*/ 4105506 w 4105506"/>
              <a:gd name="connsiteY1" fmla="*/ 0 h 4333253"/>
              <a:gd name="connsiteX2" fmla="*/ 4105506 w 4105506"/>
              <a:gd name="connsiteY2" fmla="*/ 4333253 h 4333253"/>
              <a:gd name="connsiteX3" fmla="*/ 0 w 4105506"/>
              <a:gd name="connsiteY3" fmla="*/ 4333253 h 433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5506" h="4333253">
                <a:moveTo>
                  <a:pt x="0" y="0"/>
                </a:moveTo>
                <a:lnTo>
                  <a:pt x="4105506" y="0"/>
                </a:lnTo>
                <a:lnTo>
                  <a:pt x="4105506" y="4333253"/>
                </a:lnTo>
                <a:lnTo>
                  <a:pt x="0" y="43332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24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ECD3E2-5342-49EA-B036-0C330BB07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65" y="3315837"/>
            <a:ext cx="4702583" cy="3542163"/>
          </a:xfrm>
          <a:custGeom>
            <a:avLst/>
            <a:gdLst>
              <a:gd name="connsiteX0" fmla="*/ 0 w 4702583"/>
              <a:gd name="connsiteY0" fmla="*/ 0 h 3542163"/>
              <a:gd name="connsiteX1" fmla="*/ 4702583 w 4702583"/>
              <a:gd name="connsiteY1" fmla="*/ 0 h 3542163"/>
              <a:gd name="connsiteX2" fmla="*/ 4702583 w 4702583"/>
              <a:gd name="connsiteY2" fmla="*/ 3542163 h 3542163"/>
              <a:gd name="connsiteX3" fmla="*/ 0 w 4702583"/>
              <a:gd name="connsiteY3" fmla="*/ 3542163 h 354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583" h="3542163">
                <a:moveTo>
                  <a:pt x="0" y="0"/>
                </a:moveTo>
                <a:lnTo>
                  <a:pt x="4702583" y="0"/>
                </a:lnTo>
                <a:lnTo>
                  <a:pt x="4702583" y="3542163"/>
                </a:lnTo>
                <a:lnTo>
                  <a:pt x="0" y="35421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035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B794E1-A286-4D71-AA8E-7E7A4940B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7215" y="808643"/>
            <a:ext cx="2597572" cy="5240716"/>
          </a:xfrm>
          <a:custGeom>
            <a:avLst/>
            <a:gdLst>
              <a:gd name="connsiteX0" fmla="*/ 0 w 2597572"/>
              <a:gd name="connsiteY0" fmla="*/ 0 h 5240716"/>
              <a:gd name="connsiteX1" fmla="*/ 2597572 w 2597572"/>
              <a:gd name="connsiteY1" fmla="*/ 0 h 5240716"/>
              <a:gd name="connsiteX2" fmla="*/ 2597572 w 2597572"/>
              <a:gd name="connsiteY2" fmla="*/ 5240716 h 5240716"/>
              <a:gd name="connsiteX3" fmla="*/ 0 w 2597572"/>
              <a:gd name="connsiteY3" fmla="*/ 5240716 h 524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572" h="5240716">
                <a:moveTo>
                  <a:pt x="0" y="0"/>
                </a:moveTo>
                <a:lnTo>
                  <a:pt x="2597572" y="0"/>
                </a:lnTo>
                <a:lnTo>
                  <a:pt x="2597572" y="5240716"/>
                </a:lnTo>
                <a:lnTo>
                  <a:pt x="0" y="52407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845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206439A-3E7B-4998-B741-CD4DE373F9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637" y="2980027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E61B5EB-2EAA-4019-9154-8BAF5C45F8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6555" y="2980027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9AE0451-7D68-48B4-9F8B-8A3FBDAE97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2041" y="2980026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4D319AF-CD83-47EC-9D2A-F33CAF0FE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959" y="2980027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435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F26B43"/>
          </p15:clr>
        </p15:guide>
        <p15:guide id="2" pos="456">
          <p15:clr>
            <a:srgbClr val="F26B43"/>
          </p15:clr>
        </p15:guide>
        <p15:guide id="3" pos="2712">
          <p15:clr>
            <a:srgbClr val="F26B43"/>
          </p15:clr>
        </p15:guide>
        <p15:guide id="4" pos="4968">
          <p15:clr>
            <a:srgbClr val="F26B43"/>
          </p15:clr>
        </p15:guide>
        <p15:guide id="5" pos="7224">
          <p15:clr>
            <a:srgbClr val="F26B43"/>
          </p15:clr>
        </p15:guide>
        <p15:guide id="6" orient="horz" pos="2712">
          <p15:clr>
            <a:srgbClr val="F26B43"/>
          </p15:clr>
        </p15:guide>
        <p15:guide id="7" orient="horz" pos="1608">
          <p15:clr>
            <a:srgbClr val="F26B43"/>
          </p15:clr>
        </p15:guide>
        <p15:guide id="8" orient="horz" pos="480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61D5C-7040-4EDA-B528-9E00B508A54A}"/>
              </a:ext>
            </a:extLst>
          </p:cNvPr>
          <p:cNvSpPr/>
          <p:nvPr/>
        </p:nvSpPr>
        <p:spPr>
          <a:xfrm>
            <a:off x="41973" y="8930"/>
            <a:ext cx="1050146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solidFill>
                <a:srgbClr val="009CE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A898B-1176-4E41-A67A-E9FE986EDB6C}"/>
              </a:ext>
            </a:extLst>
          </p:cNvPr>
          <p:cNvSpPr txBox="1"/>
          <p:nvPr/>
        </p:nvSpPr>
        <p:spPr>
          <a:xfrm>
            <a:off x="1009009" y="1042338"/>
            <a:ext cx="33717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WeAreVR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Hackathon-edition#1</a:t>
            </a:r>
            <a:b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Virtual Cockpit Concept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9543B-E6D7-44DC-8CB3-2FBCA259C578}"/>
              </a:ext>
            </a:extLst>
          </p:cNvPr>
          <p:cNvSpPr txBox="1"/>
          <p:nvPr/>
        </p:nvSpPr>
        <p:spPr>
          <a:xfrm>
            <a:off x="777034" y="320474"/>
            <a:ext cx="3371765" cy="5151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2800" dirty="0" err="1">
                <a:solidFill>
                  <a:srgbClr val="007BB9"/>
                </a:solidFill>
                <a:latin typeface="PT Serif" panose="020A0603040505020204" pitchFamily="18" charset="0"/>
                <a:ea typeface="Source Serif Pro" panose="02040603050405020204" pitchFamily="18" charset="0"/>
                <a:cs typeface="Lato" charset="0"/>
              </a:rPr>
              <a:t>Sucher.Tech</a:t>
            </a:r>
            <a:r>
              <a:rPr lang="en-US" sz="2800" dirty="0">
                <a:solidFill>
                  <a:srgbClr val="007BB9"/>
                </a:solidFill>
                <a:latin typeface="PT Serif" panose="020A0603040505020204" pitchFamily="18" charset="0"/>
                <a:ea typeface="Source Serif Pro" panose="02040603050405020204" pitchFamily="18" charset="0"/>
                <a:cs typeface="Lato" charset="0"/>
              </a:rPr>
              <a:t>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C8269-657B-4572-8839-3D16335636A0}"/>
              </a:ext>
            </a:extLst>
          </p:cNvPr>
          <p:cNvSpPr/>
          <p:nvPr/>
        </p:nvSpPr>
        <p:spPr>
          <a:xfrm>
            <a:off x="931124" y="4276317"/>
            <a:ext cx="2969160" cy="1625510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Napkin Idea:</a:t>
            </a:r>
            <a:b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Designing and Programming a concept for a helicopter cockpit  in Unreal Engine for a simplistic and intuitive transition to VR for helicopter pilots</a:t>
            </a:r>
            <a:b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0BECF28-BEA7-FC4F-B657-0EEFF6604C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 b="8626"/>
          <a:stretch>
            <a:fillRect/>
          </a:stretch>
        </p:blipFill>
        <p:spPr>
          <a:xfrm>
            <a:off x="5057504" y="995307"/>
            <a:ext cx="4705233" cy="4867386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CA167E7-201F-4144-8DE3-DD7BE166FCB1}"/>
              </a:ext>
            </a:extLst>
          </p:cNvPr>
          <p:cNvSpPr/>
          <p:nvPr/>
        </p:nvSpPr>
        <p:spPr>
          <a:xfrm>
            <a:off x="10638464" y="188131"/>
            <a:ext cx="1424301" cy="1429654"/>
          </a:xfrm>
          <a:prstGeom prst="ellipse">
            <a:avLst/>
          </a:prstGeom>
          <a:gradFill flip="none" rotWithShape="1">
            <a:gsLst>
              <a:gs pos="0">
                <a:srgbClr val="DEA02B"/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35008">
                <a:srgbClr val="EBD19C"/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E281DB-FE2D-4145-AD12-A38753925C5B}"/>
              </a:ext>
            </a:extLst>
          </p:cNvPr>
          <p:cNvSpPr/>
          <p:nvPr/>
        </p:nvSpPr>
        <p:spPr>
          <a:xfrm>
            <a:off x="10631457" y="2412496"/>
            <a:ext cx="1424301" cy="1429654"/>
          </a:xfrm>
          <a:prstGeom prst="ellipse">
            <a:avLst/>
          </a:prstGeom>
          <a:gradFill flip="none" rotWithShape="1">
            <a:gsLst>
              <a:gs pos="0">
                <a:srgbClr val="DEA02B"/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35008">
                <a:srgbClr val="EBD19C"/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70F772-CA8C-8343-8019-FDEAA4F246E7}"/>
              </a:ext>
            </a:extLst>
          </p:cNvPr>
          <p:cNvSpPr/>
          <p:nvPr/>
        </p:nvSpPr>
        <p:spPr>
          <a:xfrm>
            <a:off x="10654634" y="4589196"/>
            <a:ext cx="1424301" cy="1429654"/>
          </a:xfrm>
          <a:prstGeom prst="ellipse">
            <a:avLst/>
          </a:prstGeom>
          <a:gradFill flip="none" rotWithShape="1">
            <a:gsLst>
              <a:gs pos="0">
                <a:srgbClr val="DEA02B"/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35008">
                <a:srgbClr val="EBD19C"/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29E5-1D61-6E45-A904-1D910B9E4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24" y="216267"/>
            <a:ext cx="2142950" cy="1429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14B9C6-73F9-F54A-B578-3189C74A4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1748" y="4633058"/>
            <a:ext cx="2113206" cy="14098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7595D9-D03E-E24B-8D50-4D417ADF8470}"/>
              </a:ext>
            </a:extLst>
          </p:cNvPr>
          <p:cNvSpPr/>
          <p:nvPr/>
        </p:nvSpPr>
        <p:spPr>
          <a:xfrm>
            <a:off x="10654634" y="2003387"/>
            <a:ext cx="1424301" cy="338554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Prototype, UX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 Manager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7231A2-92FD-D74D-BE43-81CE0B58543B}"/>
              </a:ext>
            </a:extLst>
          </p:cNvPr>
          <p:cNvSpPr txBox="1"/>
          <p:nvPr/>
        </p:nvSpPr>
        <p:spPr>
          <a:xfrm>
            <a:off x="10820994" y="1698083"/>
            <a:ext cx="140112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Farbod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Firoozi</a:t>
            </a:r>
            <a:endParaRPr lang="en-US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7E4EAD-9FF2-6C41-BAEB-DA7E9E509F37}"/>
              </a:ext>
            </a:extLst>
          </p:cNvPr>
          <p:cNvSpPr/>
          <p:nvPr/>
        </p:nvSpPr>
        <p:spPr>
          <a:xfrm>
            <a:off x="10654634" y="6438031"/>
            <a:ext cx="1424301" cy="338554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Stack Developer,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Innovation Lead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9C3B9C-D8DB-E148-8302-2C0FE06D4CEA}"/>
              </a:ext>
            </a:extLst>
          </p:cNvPr>
          <p:cNvSpPr txBox="1"/>
          <p:nvPr/>
        </p:nvSpPr>
        <p:spPr>
          <a:xfrm>
            <a:off x="10636447" y="6132728"/>
            <a:ext cx="234858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Mehrdad Mansouri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1166F8-12C9-634C-8376-7536A432C3C7}"/>
              </a:ext>
            </a:extLst>
          </p:cNvPr>
          <p:cNvSpPr/>
          <p:nvPr/>
        </p:nvSpPr>
        <p:spPr>
          <a:xfrm>
            <a:off x="10631457" y="4149848"/>
            <a:ext cx="1424301" cy="369332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Research, UI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</a:t>
            </a: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3ABF7B-EDE4-5F45-B67C-D98E499E33BE}"/>
              </a:ext>
            </a:extLst>
          </p:cNvPr>
          <p:cNvSpPr txBox="1"/>
          <p:nvPr/>
        </p:nvSpPr>
        <p:spPr>
          <a:xfrm>
            <a:off x="10793444" y="3865213"/>
            <a:ext cx="144047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Sepideh</a:t>
            </a: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Azari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3309A8-1F6F-CB4E-BC33-70C89EC6560E}"/>
              </a:ext>
            </a:extLst>
          </p:cNvPr>
          <p:cNvSpPr/>
          <p:nvPr/>
        </p:nvSpPr>
        <p:spPr>
          <a:xfrm>
            <a:off x="931124" y="2316675"/>
            <a:ext cx="1424301" cy="1429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5D5796-9388-164F-A0BC-0F0A3DF51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24" y="2547396"/>
            <a:ext cx="1424301" cy="1006320"/>
          </a:xfrm>
          <a:prstGeom prst="ellipse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7201E3B-F3AC-6044-809F-49F4CE2E3EA8}"/>
              </a:ext>
            </a:extLst>
          </p:cNvPr>
          <p:cNvSpPr/>
          <p:nvPr/>
        </p:nvSpPr>
        <p:spPr>
          <a:xfrm>
            <a:off x="2444612" y="2316675"/>
            <a:ext cx="1424301" cy="1429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A01F3F-6648-AF4C-8A0C-03A210820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17" y="2547397"/>
            <a:ext cx="1405996" cy="100632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D9A86-05E5-D041-98FF-D360E1AC5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351" y="2134710"/>
            <a:ext cx="1145345" cy="17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4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A61C42-43C1-4548-9939-169AFD538808}"/>
              </a:ext>
            </a:extLst>
          </p:cNvPr>
          <p:cNvCxnSpPr/>
          <p:nvPr/>
        </p:nvCxnSpPr>
        <p:spPr>
          <a:xfrm flipH="1" flipV="1">
            <a:off x="7144153" y="3989394"/>
            <a:ext cx="1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02028F-DA82-4CE6-B4D3-2E3012CD4D9E}"/>
              </a:ext>
            </a:extLst>
          </p:cNvPr>
          <p:cNvCxnSpPr/>
          <p:nvPr/>
        </p:nvCxnSpPr>
        <p:spPr>
          <a:xfrm flipH="1" flipV="1">
            <a:off x="4248667" y="3989394"/>
            <a:ext cx="2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83EC8C-106B-4533-86CA-B850C4F8E5CF}"/>
              </a:ext>
            </a:extLst>
          </p:cNvPr>
          <p:cNvCxnSpPr/>
          <p:nvPr/>
        </p:nvCxnSpPr>
        <p:spPr>
          <a:xfrm flipH="1" flipV="1">
            <a:off x="10039645" y="3989394"/>
            <a:ext cx="2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A7EA8F-A298-47B6-9F46-55CB71D1B35E}"/>
              </a:ext>
            </a:extLst>
          </p:cNvPr>
          <p:cNvCxnSpPr/>
          <p:nvPr/>
        </p:nvCxnSpPr>
        <p:spPr>
          <a:xfrm flipH="1">
            <a:off x="1358325" y="4622825"/>
            <a:ext cx="868389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DF7A114-626E-4349-B3C3-0A2361B5CDED}"/>
              </a:ext>
            </a:extLst>
          </p:cNvPr>
          <p:cNvSpPr/>
          <p:nvPr/>
        </p:nvSpPr>
        <p:spPr>
          <a:xfrm flipH="1">
            <a:off x="9884633" y="4465235"/>
            <a:ext cx="315169" cy="31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E61C70-42CA-46B3-A445-5E8F99A0259A}"/>
              </a:ext>
            </a:extLst>
          </p:cNvPr>
          <p:cNvSpPr/>
          <p:nvPr/>
        </p:nvSpPr>
        <p:spPr>
          <a:xfrm flipH="1">
            <a:off x="4094941" y="4465235"/>
            <a:ext cx="315169" cy="31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7DCAAA-B044-4610-9596-E088BAD8E94D}"/>
              </a:ext>
            </a:extLst>
          </p:cNvPr>
          <p:cNvSpPr/>
          <p:nvPr/>
        </p:nvSpPr>
        <p:spPr>
          <a:xfrm flipH="1" flipV="1">
            <a:off x="6989144" y="4465238"/>
            <a:ext cx="315169" cy="3151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F2E00-6E3B-4227-A80D-8D201BE12779}"/>
              </a:ext>
            </a:extLst>
          </p:cNvPr>
          <p:cNvCxnSpPr/>
          <p:nvPr/>
        </p:nvCxnSpPr>
        <p:spPr>
          <a:xfrm flipH="1" flipV="1">
            <a:off x="1358323" y="3989394"/>
            <a:ext cx="2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0D476E5-51A8-4C07-AB87-54832F0BBF35}"/>
              </a:ext>
            </a:extLst>
          </p:cNvPr>
          <p:cNvSpPr/>
          <p:nvPr/>
        </p:nvSpPr>
        <p:spPr>
          <a:xfrm flipH="1" flipV="1">
            <a:off x="1200740" y="4465238"/>
            <a:ext cx="315169" cy="3151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35C029-BC7A-4A19-ABB7-CBA235904CC1}"/>
              </a:ext>
            </a:extLst>
          </p:cNvPr>
          <p:cNvSpPr/>
          <p:nvPr/>
        </p:nvSpPr>
        <p:spPr>
          <a:xfrm>
            <a:off x="853637" y="1675321"/>
            <a:ext cx="9691975" cy="1348511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Redesigned cockpits must be optimized for smooth pilot interaction, while avoiding information overload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the Cockpit of the future a Reality via optimized HMI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3238BE-FE97-41ED-9B2C-15439B11E888}"/>
              </a:ext>
            </a:extLst>
          </p:cNvPr>
          <p:cNvSpPr txBox="1"/>
          <p:nvPr/>
        </p:nvSpPr>
        <p:spPr>
          <a:xfrm>
            <a:off x="853637" y="957776"/>
            <a:ext cx="9691975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latin typeface="PT Serif" panose="020A0603040505020204" pitchFamily="18" charset="0"/>
                <a:ea typeface="Roboto Slab" pitchFamily="2" charset="0"/>
                <a:cs typeface="Lato" charset="0"/>
              </a:rPr>
              <a:t>State of the </a:t>
            </a:r>
            <a:r>
              <a:rPr lang="en-US" sz="4000" dirty="0">
                <a:solidFill>
                  <a:srgbClr val="009CE6"/>
                </a:solidFill>
                <a:latin typeface="PT Serif" panose="020A0603040505020204" pitchFamily="18" charset="0"/>
                <a:ea typeface="Roboto Slab" pitchFamily="2" charset="0"/>
                <a:cs typeface="Lato" charset="0"/>
              </a:rPr>
              <a:t>Art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42ACD5-4913-4E5F-84C1-00B71005E237}"/>
              </a:ext>
            </a:extLst>
          </p:cNvPr>
          <p:cNvSpPr txBox="1"/>
          <p:nvPr/>
        </p:nvSpPr>
        <p:spPr>
          <a:xfrm>
            <a:off x="853637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Early 1980s</a:t>
            </a:r>
          </a:p>
        </p:txBody>
      </p:sp>
      <p:sp>
        <p:nvSpPr>
          <p:cNvPr id="34" name="7 CuadroTexto">
            <a:extLst>
              <a:ext uri="{FF2B5EF4-FFF2-40B4-BE49-F238E27FC236}">
                <a16:creationId xmlns:a16="http://schemas.microsoft.com/office/drawing/2014/main" id="{229F0532-5EAA-4336-AFDA-A1823CA2442C}"/>
              </a:ext>
            </a:extLst>
          </p:cNvPr>
          <p:cNvSpPr txBox="1"/>
          <p:nvPr/>
        </p:nvSpPr>
        <p:spPr>
          <a:xfrm>
            <a:off x="853638" y="5382711"/>
            <a:ext cx="2054454" cy="1071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AH-64 Apache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operational, integrated helmet-mounted display (HMD) for helicopter pilots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5984AF-AD4A-4853-B8BC-6D3BFBE4243F}"/>
              </a:ext>
            </a:extLst>
          </p:cNvPr>
          <p:cNvSpPr txBox="1"/>
          <p:nvPr/>
        </p:nvSpPr>
        <p:spPr>
          <a:xfrm>
            <a:off x="3746555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1990s</a:t>
            </a:r>
          </a:p>
        </p:txBody>
      </p:sp>
      <p:sp>
        <p:nvSpPr>
          <p:cNvPr id="37" name="7 CuadroTexto">
            <a:extLst>
              <a:ext uri="{FF2B5EF4-FFF2-40B4-BE49-F238E27FC236}">
                <a16:creationId xmlns:a16="http://schemas.microsoft.com/office/drawing/2014/main" id="{7B80950E-895C-45CC-A65F-3604C5BC2257}"/>
              </a:ext>
            </a:extLst>
          </p:cNvPr>
          <p:cNvSpPr txBox="1"/>
          <p:nvPr/>
        </p:nvSpPr>
        <p:spPr>
          <a:xfrm>
            <a:off x="3746556" y="5382711"/>
            <a:ext cx="1919458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development of digital cockpits, HUDs &amp; tools for aircrew systems design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8C3930-FC4B-4B44-BB73-2678EE20047D}"/>
              </a:ext>
            </a:extLst>
          </p:cNvPr>
          <p:cNvSpPr txBox="1"/>
          <p:nvPr/>
        </p:nvSpPr>
        <p:spPr>
          <a:xfrm>
            <a:off x="6642041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2000s</a:t>
            </a:r>
          </a:p>
        </p:txBody>
      </p:sp>
      <p:sp>
        <p:nvSpPr>
          <p:cNvPr id="40" name="7 CuadroTexto">
            <a:extLst>
              <a:ext uri="{FF2B5EF4-FFF2-40B4-BE49-F238E27FC236}">
                <a16:creationId xmlns:a16="http://schemas.microsoft.com/office/drawing/2014/main" id="{4FE4D90E-8C11-4414-BA08-FC387172DC23}"/>
              </a:ext>
            </a:extLst>
          </p:cNvPr>
          <p:cNvSpPr txBox="1"/>
          <p:nvPr/>
        </p:nvSpPr>
        <p:spPr>
          <a:xfrm>
            <a:off x="6642042" y="5382711"/>
            <a:ext cx="2127388" cy="1071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Aviation Displays get modernized and psychology of flight is investigated and obstacle warnings is embedded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AD5A58-D47B-47B3-A810-A0D012362544}"/>
              </a:ext>
            </a:extLst>
          </p:cNvPr>
          <p:cNvSpPr txBox="1"/>
          <p:nvPr/>
        </p:nvSpPr>
        <p:spPr>
          <a:xfrm>
            <a:off x="9534959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2015 -ongoing</a:t>
            </a:r>
          </a:p>
        </p:txBody>
      </p:sp>
      <p:sp>
        <p:nvSpPr>
          <p:cNvPr id="43" name="7 CuadroTexto">
            <a:extLst>
              <a:ext uri="{FF2B5EF4-FFF2-40B4-BE49-F238E27FC236}">
                <a16:creationId xmlns:a16="http://schemas.microsoft.com/office/drawing/2014/main" id="{58246356-B08E-430A-9C12-1BA8D4D75197}"/>
              </a:ext>
            </a:extLst>
          </p:cNvPr>
          <p:cNvSpPr txBox="1"/>
          <p:nvPr/>
        </p:nvSpPr>
        <p:spPr>
          <a:xfrm>
            <a:off x="9534960" y="5382711"/>
            <a:ext cx="2127388" cy="1071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DLR – Designing a Virtual Cockpit for helicopter offshore Operations &amp; Virtual Cockpit Instrumentations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CDB5490-0897-144E-99C6-FCE7AF59CB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077" b="-73077"/>
          <a:stretch/>
        </p:blipFill>
        <p:spPr>
          <a:xfrm>
            <a:off x="373966" y="2340946"/>
            <a:ext cx="2346559" cy="2346559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7E07B53-32CE-B24D-A39C-7100AE6717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88" b="-12388"/>
          <a:stretch/>
        </p:blipFill>
        <p:spPr>
          <a:xfrm>
            <a:off x="3272607" y="2456989"/>
            <a:ext cx="1952110" cy="195211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59F0F1-5B2C-6C41-823A-1CD002EBF7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7" b="-751"/>
          <a:stretch/>
        </p:blipFill>
        <p:spPr>
          <a:xfrm>
            <a:off x="6170681" y="2629332"/>
            <a:ext cx="1949527" cy="1597983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1FBB8D5-BD73-3848-82A2-46D1BD826B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b="615"/>
          <a:stretch/>
        </p:blipFill>
        <p:spPr>
          <a:xfrm>
            <a:off x="9030272" y="2839969"/>
            <a:ext cx="1803405" cy="1348511"/>
          </a:xfrm>
        </p:spPr>
      </p:pic>
    </p:spTree>
    <p:extLst>
      <p:ext uri="{BB962C8B-B14F-4D97-AF65-F5344CB8AC3E}">
        <p14:creationId xmlns:p14="http://schemas.microsoft.com/office/powerpoint/2010/main" val="24096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24" grpId="0"/>
      <p:bldP spid="33" grpId="0"/>
      <p:bldP spid="34" grpId="0"/>
      <p:bldP spid="36" grpId="0"/>
      <p:bldP spid="37" grpId="0"/>
      <p:bldP spid="39" grpId="0"/>
      <p:bldP spid="40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EDDA0F-4924-4416-895A-204FCEC33C02}"/>
              </a:ext>
            </a:extLst>
          </p:cNvPr>
          <p:cNvSpPr/>
          <p:nvPr/>
        </p:nvSpPr>
        <p:spPr>
          <a:xfrm>
            <a:off x="8478982" y="0"/>
            <a:ext cx="37130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0A042-9A1F-874A-B183-DEFBF61F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80" y="2182505"/>
            <a:ext cx="4846235" cy="3028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9477E-AEF1-476B-9B62-78508F1A35CB}"/>
              </a:ext>
            </a:extLst>
          </p:cNvPr>
          <p:cNvSpPr txBox="1"/>
          <p:nvPr/>
        </p:nvSpPr>
        <p:spPr>
          <a:xfrm>
            <a:off x="1196258" y="980245"/>
            <a:ext cx="4899742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009CE6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Ideation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91B45-3FB2-4A2F-A917-6788E4093DA8}"/>
              </a:ext>
            </a:extLst>
          </p:cNvPr>
          <p:cNvSpPr/>
          <p:nvPr/>
        </p:nvSpPr>
        <p:spPr>
          <a:xfrm>
            <a:off x="1196258" y="2456471"/>
            <a:ext cx="3732002" cy="3287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decided upon the following: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main Flight Parameters being minimally shown on the default HUD mode (customizable).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Alert Notifications &amp; Navigations to be shown on the main monitors just in front of the pilot.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Flight Control not to be dependent on External Physical Gear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Having an option for the pilot to “See Through  Cockpit” (STC Mode).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E3476C43-3558-2E49-B1B1-BA64B2BEB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-1" r="2628" b="-1"/>
          <a:stretch/>
        </p:blipFill>
        <p:spPr>
          <a:xfrm>
            <a:off x="6806155" y="1923748"/>
            <a:ext cx="3345653" cy="3531249"/>
          </a:xfrm>
          <a:custGeom>
            <a:avLst/>
            <a:gdLst>
              <a:gd name="connsiteX0" fmla="*/ 0 w 4105506"/>
              <a:gd name="connsiteY0" fmla="*/ 0 h 4333253"/>
              <a:gd name="connsiteX1" fmla="*/ 4105506 w 4105506"/>
              <a:gd name="connsiteY1" fmla="*/ 0 h 4333253"/>
              <a:gd name="connsiteX2" fmla="*/ 4105506 w 4105506"/>
              <a:gd name="connsiteY2" fmla="*/ 4333253 h 4333253"/>
              <a:gd name="connsiteX3" fmla="*/ 0 w 4105506"/>
              <a:gd name="connsiteY3" fmla="*/ 4333253 h 433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5506" h="4333253">
                <a:moveTo>
                  <a:pt x="0" y="0"/>
                </a:moveTo>
                <a:lnTo>
                  <a:pt x="4105506" y="0"/>
                </a:lnTo>
                <a:lnTo>
                  <a:pt x="4105506" y="4333253"/>
                </a:lnTo>
                <a:lnTo>
                  <a:pt x="0" y="4333253"/>
                </a:lnTo>
                <a:close/>
              </a:path>
            </a:pathLst>
          </a:custGeom>
        </p:spPr>
      </p:pic>
      <p:pic>
        <p:nvPicPr>
          <p:cNvPr id="10" name="Picture Placeholder 3">
            <a:extLst>
              <a:ext uri="{FF2B5EF4-FFF2-40B4-BE49-F238E27FC236}">
                <a16:creationId xmlns:a16="http://schemas.microsoft.com/office/drawing/2014/main" id="{844C7FB7-AF37-974A-94BD-0CDA6FC6AB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-1838" r="-1084" b="-307"/>
          <a:stretch/>
        </p:blipFill>
        <p:spPr>
          <a:xfrm>
            <a:off x="5254764" y="1753696"/>
            <a:ext cx="6448432" cy="3763913"/>
          </a:xfrm>
          <a:custGeom>
            <a:avLst/>
            <a:gdLst>
              <a:gd name="connsiteX0" fmla="*/ 0 w 4105506"/>
              <a:gd name="connsiteY0" fmla="*/ 0 h 4333253"/>
              <a:gd name="connsiteX1" fmla="*/ 4105506 w 4105506"/>
              <a:gd name="connsiteY1" fmla="*/ 0 h 4333253"/>
              <a:gd name="connsiteX2" fmla="*/ 4105506 w 4105506"/>
              <a:gd name="connsiteY2" fmla="*/ 4333253 h 4333253"/>
              <a:gd name="connsiteX3" fmla="*/ 0 w 4105506"/>
              <a:gd name="connsiteY3" fmla="*/ 4333253 h 433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5506" h="4333253">
                <a:moveTo>
                  <a:pt x="0" y="0"/>
                </a:moveTo>
                <a:lnTo>
                  <a:pt x="4105506" y="0"/>
                </a:lnTo>
                <a:lnTo>
                  <a:pt x="4105506" y="4333253"/>
                </a:lnTo>
                <a:lnTo>
                  <a:pt x="0" y="4333253"/>
                </a:lnTo>
                <a:close/>
              </a:path>
            </a:pathLst>
          </a:cu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0A0727B-F0B7-7342-92BB-BD39401B7B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92" b="-44992"/>
          <a:stretch/>
        </p:blipFill>
        <p:spPr>
          <a:xfrm>
            <a:off x="5143444" y="168801"/>
            <a:ext cx="6671073" cy="7041141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73DADD-E173-B744-AC3E-378FCC5F9FA4}"/>
              </a:ext>
            </a:extLst>
          </p:cNvPr>
          <p:cNvSpPr/>
          <p:nvPr/>
        </p:nvSpPr>
        <p:spPr>
          <a:xfrm>
            <a:off x="1196258" y="1923748"/>
            <a:ext cx="3732002" cy="5175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Ideation phase we started to think free and use the mid- journey AI to visualize our ideas</a:t>
            </a:r>
          </a:p>
        </p:txBody>
      </p:sp>
    </p:spTree>
    <p:extLst>
      <p:ext uri="{BB962C8B-B14F-4D97-AF65-F5344CB8AC3E}">
        <p14:creationId xmlns:p14="http://schemas.microsoft.com/office/powerpoint/2010/main" val="40145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5A03F3-2EE1-4628-82E8-E18799BA5A65}"/>
              </a:ext>
            </a:extLst>
          </p:cNvPr>
          <p:cNvSpPr txBox="1"/>
          <p:nvPr/>
        </p:nvSpPr>
        <p:spPr>
          <a:xfrm>
            <a:off x="7370320" y="981912"/>
            <a:ext cx="3508513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009CE6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Our Target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88732F-75C7-4DA4-8B54-8026EC5FA167}"/>
              </a:ext>
            </a:extLst>
          </p:cNvPr>
          <p:cNvSpPr/>
          <p:nvPr/>
        </p:nvSpPr>
        <p:spPr>
          <a:xfrm>
            <a:off x="6705299" y="2363066"/>
            <a:ext cx="309600" cy="308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7B93E-2374-4142-BA6A-A6626D18D429}"/>
              </a:ext>
            </a:extLst>
          </p:cNvPr>
          <p:cNvSpPr txBox="1"/>
          <p:nvPr/>
        </p:nvSpPr>
        <p:spPr>
          <a:xfrm>
            <a:off x="7331444" y="2363066"/>
            <a:ext cx="419553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Intuitive &amp; Simplistic Flight parameter on HUD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4CB748-CAA0-48BA-8CC8-D2574984D4A7}"/>
              </a:ext>
            </a:extLst>
          </p:cNvPr>
          <p:cNvSpPr/>
          <p:nvPr/>
        </p:nvSpPr>
        <p:spPr>
          <a:xfrm>
            <a:off x="7331445" y="2811164"/>
            <a:ext cx="4061216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Attitude, Flight Altitude, Air speed (TAC, IAC, no exceeding speed), Navigation (IFR, VFR), Fuel/Battery charge ,Ground Speed, Variometer, RPM Indicator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6A4ACD-CEBE-456F-8091-A015C037DFAA}"/>
              </a:ext>
            </a:extLst>
          </p:cNvPr>
          <p:cNvSpPr/>
          <p:nvPr/>
        </p:nvSpPr>
        <p:spPr>
          <a:xfrm>
            <a:off x="7287194" y="3921292"/>
            <a:ext cx="309600" cy="308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21F7F8-B286-4B81-89F6-B26923C7AC90}"/>
              </a:ext>
            </a:extLst>
          </p:cNvPr>
          <p:cNvSpPr txBox="1"/>
          <p:nvPr/>
        </p:nvSpPr>
        <p:spPr>
          <a:xfrm>
            <a:off x="7913340" y="3927896"/>
            <a:ext cx="38597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Alert Notification on Main Monitor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C3AED2-3308-446F-AE1F-E1CCBA874C1D}"/>
              </a:ext>
            </a:extLst>
          </p:cNvPr>
          <p:cNvSpPr/>
          <p:nvPr/>
        </p:nvSpPr>
        <p:spPr>
          <a:xfrm>
            <a:off x="7913339" y="4375994"/>
            <a:ext cx="3859737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Fuel, Discharge alert, Low Altitude, Engine Temperature, Oil Pressure/-Temperature, Exhaust Temperature, Non Exceeding Vertical Speed, Rotor to Engine Speed, Fire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057D65-7E52-478D-9354-F4E748971936}"/>
              </a:ext>
            </a:extLst>
          </p:cNvPr>
          <p:cNvSpPr/>
          <p:nvPr/>
        </p:nvSpPr>
        <p:spPr>
          <a:xfrm>
            <a:off x="8023463" y="5528426"/>
            <a:ext cx="309600" cy="308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97AEC-38D1-4E65-92DF-C6267B351995}"/>
              </a:ext>
            </a:extLst>
          </p:cNvPr>
          <p:cNvSpPr txBox="1"/>
          <p:nvPr/>
        </p:nvSpPr>
        <p:spPr>
          <a:xfrm>
            <a:off x="8649609" y="5528426"/>
            <a:ext cx="35085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Hand-Controlled &amp; Haptic-Driven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53E2C4-B076-469A-9FE4-4BB7E0F63BC3}"/>
              </a:ext>
            </a:extLst>
          </p:cNvPr>
          <p:cNvSpPr/>
          <p:nvPr/>
        </p:nvSpPr>
        <p:spPr>
          <a:xfrm>
            <a:off x="8649609" y="5976524"/>
            <a:ext cx="29647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unified vision for aircraft control using Haptic Gloves. Emergencies will be sensed.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14FA8F-83ED-6C43-9CE5-213124238955}"/>
              </a:ext>
            </a:extLst>
          </p:cNvPr>
          <p:cNvGrpSpPr/>
          <p:nvPr/>
        </p:nvGrpSpPr>
        <p:grpSpPr>
          <a:xfrm>
            <a:off x="577668" y="3643996"/>
            <a:ext cx="5456131" cy="2547798"/>
            <a:chOff x="577668" y="3643996"/>
            <a:chExt cx="5456131" cy="25477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E188CA-1D99-A941-AC0D-A80CD7E41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1"/>
            <a:stretch/>
          </p:blipFill>
          <p:spPr>
            <a:xfrm rot="10800000">
              <a:off x="577669" y="3749040"/>
              <a:ext cx="5456130" cy="24427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78EF92A-BD2C-0448-BC15-3513AA6F1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1"/>
            <a:stretch/>
          </p:blipFill>
          <p:spPr>
            <a:xfrm>
              <a:off x="577668" y="3643996"/>
              <a:ext cx="5456130" cy="24427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BBB3DC-A643-7144-977E-8FC553277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970" y="3863656"/>
              <a:ext cx="4195310" cy="20755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AC2413-7FBE-BF4D-BD27-CBBF81DA6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" b="6849"/>
          <a:stretch/>
        </p:blipFill>
        <p:spPr>
          <a:xfrm>
            <a:off x="1177812" y="924681"/>
            <a:ext cx="4195310" cy="2310337"/>
          </a:xfrm>
          <a:prstGeom prst="rect">
            <a:avLst/>
          </a:prstGeom>
        </p:spPr>
      </p:pic>
      <p:sp>
        <p:nvSpPr>
          <p:cNvPr id="19" name="Up Arrow 18">
            <a:extLst>
              <a:ext uri="{FF2B5EF4-FFF2-40B4-BE49-F238E27FC236}">
                <a16:creationId xmlns:a16="http://schemas.microsoft.com/office/drawing/2014/main" id="{3D2D542C-515D-6C40-9CA6-5C71D174A0CB}"/>
              </a:ext>
            </a:extLst>
          </p:cNvPr>
          <p:cNvSpPr/>
          <p:nvPr/>
        </p:nvSpPr>
        <p:spPr>
          <a:xfrm>
            <a:off x="3101158" y="3378060"/>
            <a:ext cx="331333" cy="176677"/>
          </a:xfrm>
          <a:prstGeom prst="upArrow">
            <a:avLst/>
          </a:prstGeom>
          <a:solidFill>
            <a:srgbClr val="00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C6B20570-03EB-F841-9566-EA43A2E63B4E}"/>
              </a:ext>
            </a:extLst>
          </p:cNvPr>
          <p:cNvSpPr/>
          <p:nvPr/>
        </p:nvSpPr>
        <p:spPr>
          <a:xfrm rot="10800000">
            <a:off x="3013699" y="3361612"/>
            <a:ext cx="487496" cy="264052"/>
          </a:xfrm>
          <a:prstGeom prst="upArrow">
            <a:avLst/>
          </a:prstGeom>
          <a:solidFill>
            <a:srgbClr val="00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80EF7FD-383C-6244-9039-721B80AB2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613" y="247510"/>
            <a:ext cx="4591381" cy="304998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0E1C799-D519-6B49-A1B8-D7D7DB9FB460}"/>
              </a:ext>
            </a:extLst>
          </p:cNvPr>
          <p:cNvSpPr/>
          <p:nvPr/>
        </p:nvSpPr>
        <p:spPr>
          <a:xfrm>
            <a:off x="4918682" y="3185310"/>
            <a:ext cx="681098" cy="10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73ACF88-34F6-0D4F-A036-5201284220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588" r="-1148" b="9652"/>
          <a:stretch/>
        </p:blipFill>
        <p:spPr>
          <a:xfrm>
            <a:off x="1177879" y="3781253"/>
            <a:ext cx="4304850" cy="2323827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B10476-19CB-3143-9987-E11E613983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56" r="27000" b="-21556"/>
          <a:stretch/>
        </p:blipFill>
        <p:spPr>
          <a:xfrm>
            <a:off x="4702716" y="3297499"/>
            <a:ext cx="2896135" cy="3967316"/>
          </a:xfrm>
        </p:spPr>
      </p:pic>
    </p:spTree>
    <p:extLst>
      <p:ext uri="{BB962C8B-B14F-4D97-AF65-F5344CB8AC3E}">
        <p14:creationId xmlns:p14="http://schemas.microsoft.com/office/powerpoint/2010/main" val="104913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9" grpId="1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D5AE6-1518-415D-AEFF-C717479FA6D5}"/>
              </a:ext>
            </a:extLst>
          </p:cNvPr>
          <p:cNvSpPr/>
          <p:nvPr/>
        </p:nvSpPr>
        <p:spPr>
          <a:xfrm>
            <a:off x="8701621" y="0"/>
            <a:ext cx="349037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A56D9-0506-496D-A051-C05965F73805}"/>
              </a:ext>
            </a:extLst>
          </p:cNvPr>
          <p:cNvSpPr txBox="1"/>
          <p:nvPr/>
        </p:nvSpPr>
        <p:spPr>
          <a:xfrm>
            <a:off x="1069856" y="3072409"/>
            <a:ext cx="3863974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009CE6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Our Prototype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D7D2F-26BD-4E81-BB92-05CF9DFF90FB}"/>
              </a:ext>
            </a:extLst>
          </p:cNvPr>
          <p:cNvSpPr/>
          <p:nvPr/>
        </p:nvSpPr>
        <p:spPr>
          <a:xfrm>
            <a:off x="1069856" y="3970965"/>
            <a:ext cx="3863974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created our Prototype in Unreal engine and added a hand tracking device to the VR headset.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49C2C-C126-4055-8E6F-80370F1E6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87" y="2779563"/>
            <a:ext cx="5456130" cy="3115014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F4279D0-FF86-F44C-8FC9-4E05614062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r="5270"/>
          <a:stretch>
            <a:fillRect/>
          </a:stretch>
        </p:blipFill>
        <p:spPr>
          <a:xfrm>
            <a:off x="6614717" y="2953230"/>
            <a:ext cx="4234069" cy="2664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60195F-98E9-7E4E-AE0E-605A58228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86" y="5894577"/>
            <a:ext cx="1024444" cy="658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E48FC6-06C8-D645-AA28-642C176E7B77}"/>
              </a:ext>
            </a:extLst>
          </p:cNvPr>
          <p:cNvSpPr/>
          <p:nvPr/>
        </p:nvSpPr>
        <p:spPr>
          <a:xfrm>
            <a:off x="1069856" y="4951501"/>
            <a:ext cx="3863974" cy="10715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Due to unavailable interface between the Unreal Engine and any of the flight simulators we can only test inside Unreal Engine.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0AD4369-E49C-4883-9C08-F5C65FF9F229}"/>
              </a:ext>
            </a:extLst>
          </p:cNvPr>
          <p:cNvSpPr txBox="1"/>
          <p:nvPr/>
        </p:nvSpPr>
        <p:spPr>
          <a:xfrm>
            <a:off x="8855758" y="930819"/>
            <a:ext cx="30314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efficient Calibration by means of Condition Monitoring </a:t>
            </a: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D5283F23-148F-48D2-A51A-CC0A8947F8FB}"/>
              </a:ext>
            </a:extLst>
          </p:cNvPr>
          <p:cNvSpPr txBox="1"/>
          <p:nvPr/>
        </p:nvSpPr>
        <p:spPr>
          <a:xfrm>
            <a:off x="8865147" y="1523893"/>
            <a:ext cx="2981021" cy="5175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Predictive Monitoring by mean of creating a twin model of the sensor network.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541D43-C062-4FE4-9666-049BB10F264A}"/>
              </a:ext>
            </a:extLst>
          </p:cNvPr>
          <p:cNvSpPr txBox="1"/>
          <p:nvPr/>
        </p:nvSpPr>
        <p:spPr>
          <a:xfrm>
            <a:off x="8855756" y="2472419"/>
            <a:ext cx="265948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 Traffic Control &amp; Airport Taxing Routes Navigation app</a:t>
            </a: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8427C6FA-4606-41C4-9027-840EF66A0077}"/>
              </a:ext>
            </a:extLst>
          </p:cNvPr>
          <p:cNvSpPr txBox="1"/>
          <p:nvPr/>
        </p:nvSpPr>
        <p:spPr>
          <a:xfrm>
            <a:off x="8865148" y="3283536"/>
            <a:ext cx="3031442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Creating a World Wide Augmented Taxiways &amp; Air Traffic Control cockpit-embedded with industry standard symbology.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F761A-32DD-4B3A-832D-9CCD8920CC9B}"/>
              </a:ext>
            </a:extLst>
          </p:cNvPr>
          <p:cNvSpPr txBox="1"/>
          <p:nvPr/>
        </p:nvSpPr>
        <p:spPr>
          <a:xfrm>
            <a:off x="8855758" y="4509061"/>
            <a:ext cx="33362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Sensors for Haptic Body-suit</a:t>
            </a:r>
          </a:p>
        </p:txBody>
      </p:sp>
      <p:sp>
        <p:nvSpPr>
          <p:cNvPr id="20" name="7 CuadroTexto">
            <a:extLst>
              <a:ext uri="{FF2B5EF4-FFF2-40B4-BE49-F238E27FC236}">
                <a16:creationId xmlns:a16="http://schemas.microsoft.com/office/drawing/2014/main" id="{CE4CA552-4EC1-4C86-A1C4-7ECE24749563}"/>
              </a:ext>
            </a:extLst>
          </p:cNvPr>
          <p:cNvSpPr txBox="1"/>
          <p:nvPr/>
        </p:nvSpPr>
        <p:spPr>
          <a:xfrm>
            <a:off x="8865148" y="5072657"/>
            <a:ext cx="3031442" cy="1071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Designing an interface for transmitting Sensors values to the body for the purpose of giving real-world feedback to the pilot, operating an aircraft remotely via VR.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EB6D48-2D44-49B4-B2B7-D212BA1BC418}"/>
              </a:ext>
            </a:extLst>
          </p:cNvPr>
          <p:cNvSpPr txBox="1"/>
          <p:nvPr/>
        </p:nvSpPr>
        <p:spPr>
          <a:xfrm>
            <a:off x="995341" y="2687862"/>
            <a:ext cx="2107644" cy="112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009CE6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Our Vision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280ED9-B20A-411B-B39A-1092B010D54C}"/>
              </a:ext>
            </a:extLst>
          </p:cNvPr>
          <p:cNvSpPr/>
          <p:nvPr/>
        </p:nvSpPr>
        <p:spPr>
          <a:xfrm>
            <a:off x="1012134" y="3964661"/>
            <a:ext cx="1885446" cy="19025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following are three products/business ideas that we consider to serve as interesting business models for </a:t>
            </a:r>
            <a:r>
              <a:rPr lang="en-US" sz="12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Litef</a:t>
            </a: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GmbH to delve into,  thus changing the future of VR Cockpits.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5CB7B99-C187-5F47-AD56-CD97B34E06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r="14719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A3B4CD-A743-2F4E-BF2E-4740530BF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5" y="596789"/>
            <a:ext cx="1625510" cy="16255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F4E974-8D8A-5446-AA8F-81C7BF34C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051" y="696784"/>
            <a:ext cx="1625510" cy="16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4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9" grpId="0"/>
      <p:bldP spid="20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09B816-8070-45E2-B909-E4C63CC13955}"/>
              </a:ext>
            </a:extLst>
          </p:cNvPr>
          <p:cNvSpPr/>
          <p:nvPr/>
        </p:nvSpPr>
        <p:spPr>
          <a:xfrm>
            <a:off x="0" y="2077277"/>
            <a:ext cx="6096000" cy="47807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89140-656C-4C42-98CB-7B8F84840A17}"/>
              </a:ext>
            </a:extLst>
          </p:cNvPr>
          <p:cNvSpPr txBox="1"/>
          <p:nvPr/>
        </p:nvSpPr>
        <p:spPr>
          <a:xfrm>
            <a:off x="7189627" y="2107463"/>
            <a:ext cx="3908744" cy="288540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6600" dirty="0">
                <a:solidFill>
                  <a:schemeClr val="bg1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Thanks </a:t>
            </a:r>
          </a:p>
          <a:p>
            <a:pPr>
              <a:lnSpc>
                <a:spcPts val="7500"/>
              </a:lnSpc>
            </a:pPr>
            <a:r>
              <a:rPr lang="en-US" sz="6600" dirty="0">
                <a:solidFill>
                  <a:schemeClr val="bg1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for </a:t>
            </a:r>
            <a:r>
              <a:rPr lang="en-US" sz="6600" dirty="0">
                <a:solidFill>
                  <a:srgbClr val="009CE6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your</a:t>
            </a:r>
            <a:r>
              <a:rPr lang="en-US" sz="6600" dirty="0">
                <a:solidFill>
                  <a:schemeClr val="bg1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 </a:t>
            </a:r>
            <a:br>
              <a:rPr lang="en-US" sz="6600" dirty="0">
                <a:solidFill>
                  <a:schemeClr val="bg1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</a:br>
            <a:r>
              <a:rPr lang="en-US" sz="6600" dirty="0">
                <a:solidFill>
                  <a:srgbClr val="009CE6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Time.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DEB7D-8AF0-4CE6-88B8-63F6864D896C}"/>
              </a:ext>
            </a:extLst>
          </p:cNvPr>
          <p:cNvSpPr/>
          <p:nvPr/>
        </p:nvSpPr>
        <p:spPr>
          <a:xfrm>
            <a:off x="7189627" y="5206850"/>
            <a:ext cx="3908744" cy="6900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Please ask any </a:t>
            </a:r>
            <a:r>
              <a:rPr lang="en-US" sz="1600" dirty="0">
                <a:solidFill>
                  <a:srgbClr val="009CE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</a:t>
            </a: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uestions.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are ready to be challenged!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361EF5E-20C0-5A44-8283-C1246FFED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b="17695"/>
          <a:stretch>
            <a:fillRect/>
          </a:stretch>
        </p:blipFill>
        <p:spPr>
          <a:xfrm>
            <a:off x="653742" y="980432"/>
            <a:ext cx="5116799" cy="5877567"/>
          </a:xfrm>
        </p:spPr>
      </p:pic>
    </p:spTree>
    <p:extLst>
      <p:ext uri="{BB962C8B-B14F-4D97-AF65-F5344CB8AC3E}">
        <p14:creationId xmlns:p14="http://schemas.microsoft.com/office/powerpoint/2010/main" val="16383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Virtual Reality Games">
      <a:dk1>
        <a:srgbClr val="8CA9B9"/>
      </a:dk1>
      <a:lt1>
        <a:sysClr val="window" lastClr="FFFFFF"/>
      </a:lt1>
      <a:dk2>
        <a:srgbClr val="000000"/>
      </a:dk2>
      <a:lt2>
        <a:srgbClr val="F8F8F8"/>
      </a:lt2>
      <a:accent1>
        <a:srgbClr val="E2EAEE"/>
      </a:accent1>
      <a:accent2>
        <a:srgbClr val="8A8A8A"/>
      </a:accent2>
      <a:accent3>
        <a:srgbClr val="8A8A8A"/>
      </a:accent3>
      <a:accent4>
        <a:srgbClr val="8A8A8A"/>
      </a:accent4>
      <a:accent5>
        <a:srgbClr val="8A8A8A"/>
      </a:accent5>
      <a:accent6>
        <a:srgbClr val="FFEBB3"/>
      </a:accent6>
      <a:hlink>
        <a:srgbClr val="8A8A8A"/>
      </a:hlink>
      <a:folHlink>
        <a:srgbClr val="D3D3D3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81249</TotalTime>
  <Words>512</Words>
  <Application>Microsoft Macintosh PowerPoint</Application>
  <PresentationFormat>Widescreen</PresentationFormat>
  <Paragraphs>60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Lato</vt:lpstr>
      <vt:lpstr>PT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Ameliana Putri</dc:creator>
  <cp:lastModifiedBy>Microsoft Office User</cp:lastModifiedBy>
  <cp:revision>3885</cp:revision>
  <dcterms:created xsi:type="dcterms:W3CDTF">2018-11-21T06:39:41Z</dcterms:created>
  <dcterms:modified xsi:type="dcterms:W3CDTF">2022-08-19T07:42:50Z</dcterms:modified>
</cp:coreProperties>
</file>